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handoutMasterIdLst>
    <p:handoutMasterId r:id="rId13"/>
  </p:handoutMasterIdLst>
  <p:sldIdLst>
    <p:sldId id="268" r:id="rId2"/>
    <p:sldId id="267" r:id="rId3"/>
    <p:sldId id="256" r:id="rId4"/>
    <p:sldId id="257" r:id="rId5"/>
    <p:sldId id="258" r:id="rId6"/>
    <p:sldId id="259" r:id="rId7"/>
    <p:sldId id="261" r:id="rId8"/>
    <p:sldId id="262" r:id="rId9"/>
    <p:sldId id="263" r:id="rId10"/>
    <p:sldId id="264" r:id="rId11"/>
    <p:sldId id="265" r:id="rId12"/>
  </p:sldIdLst>
  <p:sldSz cx="7772400" cy="10058400"/>
  <p:notesSz cx="7010400" cy="9296400"/>
  <p:embeddedFontLst>
    <p:embeddedFont>
      <p:font typeface="Cambria Math" pitchFamily="18" charset="0"/>
      <p:regular r:id="rId14"/>
    </p:embeddedFont>
    <p:embeddedFont>
      <p:font typeface="Calibri" pitchFamily="34" charset="0"/>
      <p:regular r:id="rId15"/>
      <p:bold r:id="rId16"/>
      <p:italic r:id="rId17"/>
      <p:boldItalic r:id="rId18"/>
    </p:embeddedFont>
  </p:embeddedFontLst>
  <p:defaultTextStyle>
    <a:defPPr>
      <a:defRPr lang="en-US"/>
    </a:defPPr>
    <a:lvl1pPr marL="0" algn="l" defTabSz="83850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19252" algn="l" defTabSz="83850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838505" algn="l" defTabSz="83850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257757" algn="l" defTabSz="83850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677010" algn="l" defTabSz="83850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096262" algn="l" defTabSz="83850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515514" algn="l" defTabSz="83850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2934767" algn="l" defTabSz="83850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354019" algn="l" defTabSz="83850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1560" y="-324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tableStyles" Target="tableStyles.xml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18878"/>
  <ax:ocxPr ax:name="_cy" ax:value="12528"/>
  <ax:ocxPr ax:name="FlashVars" ax:value=""/>
  <ax:ocxPr ax:name="Movie" ax:value="http://www.polleverywhere.com/free_text_polls/OTc1NDcxNzcy.swf"/>
  <ax:ocxPr ax:name="Src" ax:value="http://www.polleverywhere.com/free_text_polls/OTc1NDcxNzcy.swf"/>
  <ax:ocxPr ax:name="WMode" ax:value="Window"/>
  <ax:ocxPr ax:name="Play" ax:value="0"/>
  <ax:ocxPr ax:name="Loop" ax:value="-1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F5905C-1E78-4359-9C71-D3773388E686}" type="datetimeFigureOut">
              <a:rPr lang="en-US" smtClean="0"/>
              <a:t>1/11/2012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8B5593-D376-4EAF-B816-1513A1D8F5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993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1" y="3124626"/>
            <a:ext cx="6606540" cy="21560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38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577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77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962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155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347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540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09FC4-D542-490B-B1C5-6EC1E81C136E}" type="datetimeFigureOut">
              <a:rPr lang="en-ZW" smtClean="0"/>
              <a:t>1/11/2012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F97AC-06CA-4AD0-A2B6-E9E82E55AE1F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792042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09FC4-D542-490B-B1C5-6EC1E81C136E}" type="datetimeFigureOut">
              <a:rPr lang="en-ZW" smtClean="0"/>
              <a:t>1/11/2012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F97AC-06CA-4AD0-A2B6-E9E82E55AE1F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470598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34990" y="402805"/>
            <a:ext cx="1748790" cy="85822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622" y="402805"/>
            <a:ext cx="5116830" cy="85822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09FC4-D542-490B-B1C5-6EC1E81C136E}" type="datetimeFigureOut">
              <a:rPr lang="en-ZW" smtClean="0"/>
              <a:t>1/11/2012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F97AC-06CA-4AD0-A2B6-E9E82E55AE1F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683837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09FC4-D542-490B-B1C5-6EC1E81C136E}" type="datetimeFigureOut">
              <a:rPr lang="en-ZW" smtClean="0"/>
              <a:t>1/11/2012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F97AC-06CA-4AD0-A2B6-E9E82E55AE1F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747119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6"/>
            <a:ext cx="6606540" cy="1997710"/>
          </a:xfrm>
        </p:spPr>
        <p:txBody>
          <a:bodyPr anchor="t"/>
          <a:lstStyle>
            <a:lvl1pPr algn="l">
              <a:defRPr sz="3700" b="1" cap="all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1"/>
            <a:ext cx="6606540" cy="2200275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925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3850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5775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7701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9626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1551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3476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5401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09FC4-D542-490B-B1C5-6EC1E81C136E}" type="datetimeFigureOut">
              <a:rPr lang="en-ZW" smtClean="0"/>
              <a:t>1/11/2012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F97AC-06CA-4AD0-A2B6-E9E82E55AE1F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643647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" y="2346964"/>
            <a:ext cx="3432810" cy="663808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0971" y="2346964"/>
            <a:ext cx="3432810" cy="663808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09FC4-D542-490B-B1C5-6EC1E81C136E}" type="datetimeFigureOut">
              <a:rPr lang="en-ZW" smtClean="0"/>
              <a:t>1/11/2012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F97AC-06CA-4AD0-A2B6-E9E82E55AE1F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122941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9252" indent="0">
              <a:buNone/>
              <a:defRPr sz="1800" b="1"/>
            </a:lvl2pPr>
            <a:lvl3pPr marL="838505" indent="0">
              <a:buNone/>
              <a:defRPr sz="1700" b="1"/>
            </a:lvl3pPr>
            <a:lvl4pPr marL="1257757" indent="0">
              <a:buNone/>
              <a:defRPr sz="1500" b="1"/>
            </a:lvl4pPr>
            <a:lvl5pPr marL="1677010" indent="0">
              <a:buNone/>
              <a:defRPr sz="1500" b="1"/>
            </a:lvl5pPr>
            <a:lvl6pPr marL="2096262" indent="0">
              <a:buNone/>
              <a:defRPr sz="1500" b="1"/>
            </a:lvl6pPr>
            <a:lvl7pPr marL="2515514" indent="0">
              <a:buNone/>
              <a:defRPr sz="1500" b="1"/>
            </a:lvl7pPr>
            <a:lvl8pPr marL="2934767" indent="0">
              <a:buNone/>
              <a:defRPr sz="1500" b="1"/>
            </a:lvl8pPr>
            <a:lvl9pPr marL="3354019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3" y="2251499"/>
            <a:ext cx="3435508" cy="93831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9252" indent="0">
              <a:buNone/>
              <a:defRPr sz="1800" b="1"/>
            </a:lvl2pPr>
            <a:lvl3pPr marL="838505" indent="0">
              <a:buNone/>
              <a:defRPr sz="1700" b="1"/>
            </a:lvl3pPr>
            <a:lvl4pPr marL="1257757" indent="0">
              <a:buNone/>
              <a:defRPr sz="1500" b="1"/>
            </a:lvl4pPr>
            <a:lvl5pPr marL="1677010" indent="0">
              <a:buNone/>
              <a:defRPr sz="1500" b="1"/>
            </a:lvl5pPr>
            <a:lvl6pPr marL="2096262" indent="0">
              <a:buNone/>
              <a:defRPr sz="1500" b="1"/>
            </a:lvl6pPr>
            <a:lvl7pPr marL="2515514" indent="0">
              <a:buNone/>
              <a:defRPr sz="1500" b="1"/>
            </a:lvl7pPr>
            <a:lvl8pPr marL="2934767" indent="0">
              <a:buNone/>
              <a:defRPr sz="1500" b="1"/>
            </a:lvl8pPr>
            <a:lvl9pPr marL="3354019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3" y="3189817"/>
            <a:ext cx="3435508" cy="5795222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09FC4-D542-490B-B1C5-6EC1E81C136E}" type="datetimeFigureOut">
              <a:rPr lang="en-ZW" smtClean="0"/>
              <a:t>1/11/2012</a:t>
            </a:fld>
            <a:endParaRPr lang="en-ZW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F97AC-06CA-4AD0-A2B6-E9E82E55AE1F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364241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09FC4-D542-490B-B1C5-6EC1E81C136E}" type="datetimeFigureOut">
              <a:rPr lang="en-ZW" smtClean="0"/>
              <a:t>1/11/2012</a:t>
            </a:fld>
            <a:endParaRPr lang="en-Z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F97AC-06CA-4AD0-A2B6-E9E82E55AE1F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6933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09FC4-D542-490B-B1C5-6EC1E81C136E}" type="datetimeFigureOut">
              <a:rPr lang="en-ZW" smtClean="0"/>
              <a:t>1/11/2012</a:t>
            </a:fld>
            <a:endParaRPr lang="en-ZW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F97AC-06CA-4AD0-A2B6-E9E82E55AE1F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475370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1" y="400475"/>
            <a:ext cx="2557066" cy="1704339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3" y="400476"/>
            <a:ext cx="4344987" cy="8584566"/>
          </a:xfrm>
        </p:spPr>
        <p:txBody>
          <a:bodyPr/>
          <a:lstStyle>
            <a:lvl1pPr>
              <a:defRPr sz="2900"/>
            </a:lvl1pPr>
            <a:lvl2pPr>
              <a:defRPr sz="26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1" y="2104816"/>
            <a:ext cx="2557066" cy="6880226"/>
          </a:xfrm>
        </p:spPr>
        <p:txBody>
          <a:bodyPr/>
          <a:lstStyle>
            <a:lvl1pPr marL="0" indent="0">
              <a:buNone/>
              <a:defRPr sz="1300"/>
            </a:lvl1pPr>
            <a:lvl2pPr marL="419252" indent="0">
              <a:buNone/>
              <a:defRPr sz="1100"/>
            </a:lvl2pPr>
            <a:lvl3pPr marL="838505" indent="0">
              <a:buNone/>
              <a:defRPr sz="900"/>
            </a:lvl3pPr>
            <a:lvl4pPr marL="1257757" indent="0">
              <a:buNone/>
              <a:defRPr sz="800"/>
            </a:lvl4pPr>
            <a:lvl5pPr marL="1677010" indent="0">
              <a:buNone/>
              <a:defRPr sz="800"/>
            </a:lvl5pPr>
            <a:lvl6pPr marL="2096262" indent="0">
              <a:buNone/>
              <a:defRPr sz="800"/>
            </a:lvl6pPr>
            <a:lvl7pPr marL="2515514" indent="0">
              <a:buNone/>
              <a:defRPr sz="800"/>
            </a:lvl7pPr>
            <a:lvl8pPr marL="2934767" indent="0">
              <a:buNone/>
              <a:defRPr sz="800"/>
            </a:lvl8pPr>
            <a:lvl9pPr marL="3354019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09FC4-D542-490B-B1C5-6EC1E81C136E}" type="datetimeFigureOut">
              <a:rPr lang="en-ZW" smtClean="0"/>
              <a:t>1/11/2012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F97AC-06CA-4AD0-A2B6-E9E82E55AE1F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531109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1"/>
            <a:ext cx="4663440" cy="831215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7"/>
            <a:ext cx="4663440" cy="6035040"/>
          </a:xfrm>
        </p:spPr>
        <p:txBody>
          <a:bodyPr/>
          <a:lstStyle>
            <a:lvl1pPr marL="0" indent="0">
              <a:buNone/>
              <a:defRPr sz="2900"/>
            </a:lvl1pPr>
            <a:lvl2pPr marL="419252" indent="0">
              <a:buNone/>
              <a:defRPr sz="2600"/>
            </a:lvl2pPr>
            <a:lvl3pPr marL="838505" indent="0">
              <a:buNone/>
              <a:defRPr sz="2200"/>
            </a:lvl3pPr>
            <a:lvl4pPr marL="1257757" indent="0">
              <a:buNone/>
              <a:defRPr sz="1800"/>
            </a:lvl4pPr>
            <a:lvl5pPr marL="1677010" indent="0">
              <a:buNone/>
              <a:defRPr sz="1800"/>
            </a:lvl5pPr>
            <a:lvl6pPr marL="2096262" indent="0">
              <a:buNone/>
              <a:defRPr sz="1800"/>
            </a:lvl6pPr>
            <a:lvl7pPr marL="2515514" indent="0">
              <a:buNone/>
              <a:defRPr sz="1800"/>
            </a:lvl7pPr>
            <a:lvl8pPr marL="2934767" indent="0">
              <a:buNone/>
              <a:defRPr sz="1800"/>
            </a:lvl8pPr>
            <a:lvl9pPr marL="3354019" indent="0">
              <a:buNone/>
              <a:defRPr sz="1800"/>
            </a:lvl9pPr>
          </a:lstStyle>
          <a:p>
            <a:endParaRPr lang="en-ZW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6"/>
            <a:ext cx="4663440" cy="1180465"/>
          </a:xfrm>
        </p:spPr>
        <p:txBody>
          <a:bodyPr/>
          <a:lstStyle>
            <a:lvl1pPr marL="0" indent="0">
              <a:buNone/>
              <a:defRPr sz="1300"/>
            </a:lvl1pPr>
            <a:lvl2pPr marL="419252" indent="0">
              <a:buNone/>
              <a:defRPr sz="1100"/>
            </a:lvl2pPr>
            <a:lvl3pPr marL="838505" indent="0">
              <a:buNone/>
              <a:defRPr sz="900"/>
            </a:lvl3pPr>
            <a:lvl4pPr marL="1257757" indent="0">
              <a:buNone/>
              <a:defRPr sz="800"/>
            </a:lvl4pPr>
            <a:lvl5pPr marL="1677010" indent="0">
              <a:buNone/>
              <a:defRPr sz="800"/>
            </a:lvl5pPr>
            <a:lvl6pPr marL="2096262" indent="0">
              <a:buNone/>
              <a:defRPr sz="800"/>
            </a:lvl6pPr>
            <a:lvl7pPr marL="2515514" indent="0">
              <a:buNone/>
              <a:defRPr sz="800"/>
            </a:lvl7pPr>
            <a:lvl8pPr marL="2934767" indent="0">
              <a:buNone/>
              <a:defRPr sz="800"/>
            </a:lvl8pPr>
            <a:lvl9pPr marL="3354019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09FC4-D542-490B-B1C5-6EC1E81C136E}" type="datetimeFigureOut">
              <a:rPr lang="en-ZW" smtClean="0"/>
              <a:t>1/11/2012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F97AC-06CA-4AD0-A2B6-E9E82E55AE1F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543445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4"/>
            <a:ext cx="6995160" cy="1676400"/>
          </a:xfrm>
          <a:prstGeom prst="rect">
            <a:avLst/>
          </a:prstGeom>
        </p:spPr>
        <p:txBody>
          <a:bodyPr vert="horz" lIns="83850" tIns="41925" rIns="83850" bIns="41925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4"/>
            <a:ext cx="6995160" cy="6638080"/>
          </a:xfrm>
          <a:prstGeom prst="rect">
            <a:avLst/>
          </a:prstGeom>
        </p:spPr>
        <p:txBody>
          <a:bodyPr vert="horz" lIns="83850" tIns="41925" rIns="83850" bIns="4192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1" y="9322650"/>
            <a:ext cx="1813560" cy="535517"/>
          </a:xfrm>
          <a:prstGeom prst="rect">
            <a:avLst/>
          </a:prstGeom>
        </p:spPr>
        <p:txBody>
          <a:bodyPr vert="horz" lIns="83850" tIns="41925" rIns="83850" bIns="41925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A09FC4-D542-490B-B1C5-6EC1E81C136E}" type="datetimeFigureOut">
              <a:rPr lang="en-ZW" smtClean="0"/>
              <a:t>1/11/2012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2" y="9322650"/>
            <a:ext cx="2461260" cy="535517"/>
          </a:xfrm>
          <a:prstGeom prst="rect">
            <a:avLst/>
          </a:prstGeom>
        </p:spPr>
        <p:txBody>
          <a:bodyPr vert="horz" lIns="83850" tIns="41925" rIns="83850" bIns="41925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1" y="9322650"/>
            <a:ext cx="1813560" cy="535517"/>
          </a:xfrm>
          <a:prstGeom prst="rect">
            <a:avLst/>
          </a:prstGeom>
        </p:spPr>
        <p:txBody>
          <a:bodyPr vert="horz" lIns="83850" tIns="41925" rIns="83850" bIns="41925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F97AC-06CA-4AD0-A2B6-E9E82E55AE1F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343252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38505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4439" indent="-314439" algn="l" defTabSz="838505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81285" indent="-262033" algn="l" defTabSz="838505" rtl="0" eaLnBrk="1" latinLnBrk="0" hangingPunct="1">
        <a:spcBef>
          <a:spcPct val="20000"/>
        </a:spcBef>
        <a:buFont typeface="Arial" pitchFamily="34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48131" indent="-209626" algn="l" defTabSz="838505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67383" indent="-209626" algn="l" defTabSz="838505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86636" indent="-209626" algn="l" defTabSz="838505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05888" indent="-209626" algn="l" defTabSz="838505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5141" indent="-209626" algn="l" defTabSz="838505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44393" indent="-209626" algn="l" defTabSz="838505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63645" indent="-209626" algn="l" defTabSz="838505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3850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19252" algn="l" defTabSz="83850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38505" algn="l" defTabSz="83850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57757" algn="l" defTabSz="83850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77010" algn="l" defTabSz="83850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096262" algn="l" defTabSz="83850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15514" algn="l" defTabSz="83850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34767" algn="l" defTabSz="83850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54019" algn="l" defTabSz="83850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0.png"/><Relationship Id="rId4" Type="http://schemas.openxmlformats.org/officeDocument/2006/relationships/image" Target="../media/image5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mc:AlternateContent xmlns:mc="http://schemas.openxmlformats.org/markup-compatibility/2006">
        <mc:Choice xmlns:v="urn:schemas-microsoft-com:vml" Requires="v">
          <p:control spid="1026" name="ShockwaveFlash1" r:id="rId2" imgW="6796750" imgH="4509770"/>
        </mc:Choice>
        <mc:Fallback>
          <p:control name="ShockwaveFlash1" r:id="rId2" imgW="6796750" imgH="4509770">
            <p:pic>
              <p:nvPicPr>
                <p:cNvPr id="0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4800" y="1905000"/>
                  <a:ext cx="6796088" cy="4510088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339133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5374" y="402979"/>
            <a:ext cx="6092048" cy="17851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2200" dirty="0" smtClean="0">
                <a:solidFill>
                  <a:srgbClr val="000000"/>
                </a:solidFill>
                <a:latin typeface="Times New Roman - 32"/>
              </a:rPr>
              <a:t>Find </a:t>
            </a:r>
            <a:r>
              <a:rPr lang="en-US" sz="2200" dirty="0">
                <a:solidFill>
                  <a:srgbClr val="000000"/>
                </a:solidFill>
                <a:latin typeface="Times New Roman - 32"/>
              </a:rPr>
              <a:t>the linear approximation of the function</a:t>
            </a:r>
          </a:p>
          <a:p>
            <a:r>
              <a:rPr lang="en-ZW" sz="2200" dirty="0">
                <a:solidFill>
                  <a:srgbClr val="000000"/>
                </a:solidFill>
                <a:latin typeface="Times New Roman - 32"/>
              </a:rPr>
              <a:t> </a:t>
            </a:r>
            <a:endParaRPr lang="en-ZW" sz="2200" dirty="0" smtClean="0">
              <a:solidFill>
                <a:srgbClr val="000000"/>
              </a:solidFill>
              <a:latin typeface="Times New Roman - 32"/>
            </a:endParaRPr>
          </a:p>
          <a:p>
            <a:endParaRPr lang="en-ZW" sz="2200" dirty="0">
              <a:solidFill>
                <a:srgbClr val="000000"/>
              </a:solidFill>
              <a:latin typeface="Times New Roman - 32"/>
            </a:endParaRPr>
          </a:p>
          <a:p>
            <a:endParaRPr lang="en-ZW" sz="2200" dirty="0">
              <a:solidFill>
                <a:srgbClr val="000000"/>
              </a:solidFill>
              <a:latin typeface="Times New Roman - 32"/>
            </a:endParaRPr>
          </a:p>
          <a:p>
            <a:r>
              <a:rPr lang="en-US" sz="2200" dirty="0">
                <a:solidFill>
                  <a:srgbClr val="000000"/>
                </a:solidFill>
                <a:latin typeface="Times New Roman - 32"/>
              </a:rPr>
              <a:t>at a=8 and use it to approximate the number </a:t>
            </a:r>
            <a:endParaRPr lang="en-ZW" sz="2200" dirty="0">
              <a:solidFill>
                <a:srgbClr val="000000"/>
              </a:solidFill>
              <a:latin typeface="Times New Roman - 32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688267"/>
            <a:ext cx="2044006" cy="79806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Picture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4119" y="2204125"/>
            <a:ext cx="1278930" cy="70174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35551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5242" y="551600"/>
            <a:ext cx="5634990" cy="498544"/>
            <a:chOff x="85283" y="509115"/>
            <a:chExt cx="7366000" cy="460146"/>
          </a:xfrm>
        </p:grpSpPr>
        <p:sp>
          <p:nvSpPr>
            <p:cNvPr id="2" name="TextBox 1"/>
            <p:cNvSpPr txBox="1"/>
            <p:nvPr/>
          </p:nvSpPr>
          <p:spPr>
            <a:xfrm>
              <a:off x="85283" y="571561"/>
              <a:ext cx="6350000" cy="39770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200" dirty="0" smtClean="0">
                  <a:solidFill>
                    <a:srgbClr val="000000"/>
                  </a:solidFill>
                  <a:latin typeface="Times New Roman - 32"/>
                </a:rPr>
                <a:t>Use </a:t>
              </a:r>
              <a:r>
                <a:rPr lang="en-US" sz="2200" dirty="0">
                  <a:solidFill>
                    <a:srgbClr val="000000"/>
                  </a:solidFill>
                  <a:latin typeface="Times New Roman - 32"/>
                </a:rPr>
                <a:t>differentials to approximate </a:t>
              </a:r>
              <a:endParaRPr lang="en-ZW" sz="2200" dirty="0">
                <a:solidFill>
                  <a:srgbClr val="000000"/>
                </a:solidFill>
                <a:latin typeface="Times New Roman - 32"/>
              </a:endParaRPr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35283" y="509115"/>
              <a:ext cx="1016000" cy="4572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334742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3124200"/>
            <a:ext cx="6600253" cy="1438886"/>
          </a:xfrm>
          <a:prstGeom prst="rect">
            <a:avLst/>
          </a:prstGeom>
          <a:noFill/>
        </p:spPr>
        <p:txBody>
          <a:bodyPr vert="horz" wrap="square" lIns="83850" tIns="41925" rIns="83850" bIns="41925" rtlCol="0">
            <a:spAutoFit/>
          </a:bodyPr>
          <a:lstStyle/>
          <a:p>
            <a:pPr algn="ctr"/>
            <a:r>
              <a:rPr lang="en-ZW" sz="4400" dirty="0">
                <a:solidFill>
                  <a:srgbClr val="000000"/>
                </a:solidFill>
                <a:latin typeface="Times New Roman - 32"/>
              </a:rPr>
              <a:t>3.9 Differentials (linear approximations)</a:t>
            </a:r>
          </a:p>
        </p:txBody>
      </p:sp>
    </p:spTree>
    <p:extLst>
      <p:ext uri="{BB962C8B-B14F-4D97-AF65-F5344CB8AC3E}">
        <p14:creationId xmlns:p14="http://schemas.microsoft.com/office/powerpoint/2010/main" val="69097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838200"/>
            <a:ext cx="7306056" cy="2239105"/>
          </a:xfrm>
          <a:prstGeom prst="rect">
            <a:avLst/>
          </a:prstGeom>
          <a:noFill/>
        </p:spPr>
        <p:txBody>
          <a:bodyPr vert="horz" lIns="83850" tIns="41925" rIns="83850" bIns="41925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Times New Roman - 37"/>
              </a:rPr>
              <a:t>Use the tangent line </a:t>
            </a:r>
            <a:r>
              <a:rPr lang="en-US" sz="2800" dirty="0" smtClean="0">
                <a:solidFill>
                  <a:srgbClr val="000000"/>
                </a:solidFill>
                <a:latin typeface="Times New Roman - 37"/>
              </a:rPr>
              <a:t>to</a:t>
            </a:r>
          </a:p>
          <a:p>
            <a:endParaRPr lang="en-US" sz="2800" dirty="0" smtClean="0">
              <a:solidFill>
                <a:srgbClr val="000000"/>
              </a:solidFill>
              <a:latin typeface="Times New Roman - 37"/>
            </a:endParaRPr>
          </a:p>
          <a:p>
            <a:r>
              <a:rPr lang="en-US" sz="2800" dirty="0">
                <a:solidFill>
                  <a:srgbClr val="000000"/>
                </a:solidFill>
                <a:latin typeface="Times New Roman - 37"/>
              </a:rPr>
              <a:t>	</a:t>
            </a:r>
            <a:r>
              <a:rPr lang="en-US" sz="2800" dirty="0" smtClean="0">
                <a:solidFill>
                  <a:srgbClr val="000000"/>
                </a:solidFill>
                <a:latin typeface="Times New Roman - 37"/>
              </a:rPr>
              <a:t>f(x</a:t>
            </a:r>
            <a:r>
              <a:rPr lang="en-US" sz="2800" dirty="0">
                <a:solidFill>
                  <a:srgbClr val="000000"/>
                </a:solidFill>
                <a:latin typeface="Times New Roman - 37"/>
              </a:rPr>
              <a:t>)=</a:t>
            </a:r>
            <a:r>
              <a:rPr lang="en-US" sz="2800" dirty="0" smtClean="0">
                <a:solidFill>
                  <a:srgbClr val="000000"/>
                </a:solidFill>
                <a:latin typeface="Times New Roman - 37"/>
              </a:rPr>
              <a:t>1+sin(x) </a:t>
            </a:r>
            <a:r>
              <a:rPr lang="en-US" sz="2800" dirty="0">
                <a:solidFill>
                  <a:srgbClr val="000000"/>
                </a:solidFill>
                <a:latin typeface="Times New Roman - 37"/>
              </a:rPr>
              <a:t>at </a:t>
            </a:r>
            <a:r>
              <a:rPr lang="en-US" sz="2800" dirty="0" smtClean="0">
                <a:solidFill>
                  <a:srgbClr val="000000"/>
                </a:solidFill>
                <a:latin typeface="Times New Roman - 37"/>
              </a:rPr>
              <a:t>x=0        </a:t>
            </a:r>
          </a:p>
          <a:p>
            <a:r>
              <a:rPr lang="en-US" sz="2800" dirty="0">
                <a:solidFill>
                  <a:srgbClr val="000000"/>
                </a:solidFill>
                <a:latin typeface="Times New Roman - 37"/>
              </a:rPr>
              <a:t>	</a:t>
            </a:r>
            <a:r>
              <a:rPr lang="en-US" sz="2800" dirty="0" smtClean="0">
                <a:solidFill>
                  <a:srgbClr val="000000"/>
                </a:solidFill>
                <a:latin typeface="Times New Roman - 37"/>
              </a:rPr>
              <a:t>					f’(x)=</a:t>
            </a:r>
            <a:r>
              <a:rPr lang="en-US" sz="2800" dirty="0" err="1" smtClean="0">
                <a:solidFill>
                  <a:srgbClr val="000000"/>
                </a:solidFill>
                <a:latin typeface="Times New Roman - 37"/>
              </a:rPr>
              <a:t>cos</a:t>
            </a:r>
            <a:r>
              <a:rPr lang="en-US" sz="2800" dirty="0" smtClean="0">
                <a:solidFill>
                  <a:srgbClr val="000000"/>
                </a:solidFill>
                <a:latin typeface="Times New Roman - 37"/>
              </a:rPr>
              <a:t>(x)</a:t>
            </a:r>
          </a:p>
          <a:p>
            <a:r>
              <a:rPr lang="en-US" sz="2800" dirty="0" smtClean="0">
                <a:solidFill>
                  <a:srgbClr val="000000"/>
                </a:solidFill>
                <a:latin typeface="Times New Roman - 37"/>
              </a:rPr>
              <a:t>to </a:t>
            </a:r>
            <a:r>
              <a:rPr lang="en-US" sz="2800" dirty="0">
                <a:solidFill>
                  <a:srgbClr val="000000"/>
                </a:solidFill>
                <a:latin typeface="Times New Roman - 37"/>
              </a:rPr>
              <a:t>approximate f(0.5).  </a:t>
            </a:r>
            <a:endParaRPr lang="en-ZW" sz="2800" dirty="0">
              <a:solidFill>
                <a:srgbClr val="000000"/>
              </a:solidFill>
              <a:latin typeface="Times New Roman - 37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75" y="3657600"/>
            <a:ext cx="3306101" cy="45262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Rectangle 4"/>
          <p:cNvSpPr/>
          <p:nvPr/>
        </p:nvSpPr>
        <p:spPr>
          <a:xfrm>
            <a:off x="5553691" y="6553200"/>
            <a:ext cx="12731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latin typeface="Times New Roman - 37"/>
              </a:rPr>
              <a:t>y = 1.5</a:t>
            </a:r>
            <a:endParaRPr lang="en-US" sz="2800" dirty="0">
              <a:solidFill>
                <a:srgbClr val="000000"/>
              </a:solidFill>
              <a:latin typeface="Times New Roman - 37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463122" y="5443686"/>
            <a:ext cx="15039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Times New Roman - 37"/>
              </a:rPr>
              <a:t>y</a:t>
            </a:r>
            <a:r>
              <a:rPr lang="en-US" sz="2800" dirty="0" smtClean="0">
                <a:solidFill>
                  <a:srgbClr val="000000"/>
                </a:solidFill>
                <a:latin typeface="Times New Roman - 37"/>
              </a:rPr>
              <a:t>=1*x+1</a:t>
            </a:r>
            <a:endParaRPr lang="en-US" sz="2800" dirty="0">
              <a:solidFill>
                <a:srgbClr val="000000"/>
              </a:solidFill>
              <a:latin typeface="Times New Roman - 37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463122" y="3810000"/>
            <a:ext cx="145424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Times New Roman - 37"/>
              </a:rPr>
              <a:t>f</a:t>
            </a:r>
            <a:r>
              <a:rPr lang="en-US" sz="2800" dirty="0" smtClean="0">
                <a:solidFill>
                  <a:srgbClr val="000000"/>
                </a:solidFill>
                <a:latin typeface="Times New Roman - 37"/>
              </a:rPr>
              <a:t>’(0) = 1</a:t>
            </a:r>
          </a:p>
          <a:p>
            <a:r>
              <a:rPr lang="en-US" sz="2800" dirty="0">
                <a:solidFill>
                  <a:srgbClr val="000000"/>
                </a:solidFill>
                <a:latin typeface="Times New Roman - 37"/>
              </a:rPr>
              <a:t>f</a:t>
            </a:r>
            <a:r>
              <a:rPr lang="en-US" sz="2800" dirty="0" smtClean="0">
                <a:solidFill>
                  <a:srgbClr val="000000"/>
                </a:solidFill>
                <a:latin typeface="Times New Roman - 37"/>
              </a:rPr>
              <a:t>(0) = 1</a:t>
            </a:r>
            <a:endParaRPr lang="en-US" sz="2800" dirty="0">
              <a:solidFill>
                <a:srgbClr val="000000"/>
              </a:solidFill>
              <a:latin typeface="Times New Roman - 37"/>
            </a:endParaRPr>
          </a:p>
        </p:txBody>
      </p:sp>
    </p:spTree>
    <p:extLst>
      <p:ext uri="{BB962C8B-B14F-4D97-AF65-F5344CB8AC3E}">
        <p14:creationId xmlns:p14="http://schemas.microsoft.com/office/powerpoint/2010/main" val="287847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4879" y="525853"/>
            <a:ext cx="7616952" cy="946443"/>
          </a:xfrm>
          <a:prstGeom prst="rect">
            <a:avLst/>
          </a:prstGeom>
          <a:noFill/>
        </p:spPr>
        <p:txBody>
          <a:bodyPr vert="horz" lIns="83850" tIns="41925" rIns="83850" bIns="41925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Times New Roman - 32"/>
              </a:rPr>
              <a:t>The difference between two y values on the graph of a function is </a:t>
            </a:r>
            <a:r>
              <a:rPr lang="el-GR" sz="2800" dirty="0">
                <a:solidFill>
                  <a:srgbClr val="000000"/>
                </a:solidFill>
                <a:latin typeface="Times New Roman - 32"/>
              </a:rPr>
              <a:t>Δ</a:t>
            </a:r>
            <a:r>
              <a:rPr lang="en-US" sz="2800" dirty="0">
                <a:solidFill>
                  <a:srgbClr val="000000"/>
                </a:solidFill>
                <a:latin typeface="Times New Roman - 32"/>
              </a:rPr>
              <a:t>y=f(c+</a:t>
            </a:r>
            <a:r>
              <a:rPr lang="el-GR" sz="2800" dirty="0">
                <a:solidFill>
                  <a:srgbClr val="000000"/>
                </a:solidFill>
                <a:latin typeface="Times New Roman - 32"/>
              </a:rPr>
              <a:t>Δ</a:t>
            </a:r>
            <a:r>
              <a:rPr lang="en-US" sz="2800" dirty="0">
                <a:solidFill>
                  <a:srgbClr val="000000"/>
                </a:solidFill>
                <a:latin typeface="Times New Roman - 32"/>
              </a:rPr>
              <a:t>x)-f(c).</a:t>
            </a:r>
            <a:endParaRPr lang="en-ZW" sz="2800" dirty="0">
              <a:solidFill>
                <a:srgbClr val="000000"/>
              </a:solidFill>
              <a:latin typeface="Times New Roman - 32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8703" y="2406440"/>
            <a:ext cx="4037776" cy="5050187"/>
            <a:chOff x="-324739" y="1181100"/>
            <a:chExt cx="5278139" cy="4661221"/>
          </a:xfrm>
        </p:grpSpPr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9661" y="1181100"/>
              <a:ext cx="3522472" cy="402336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" name="Freeform 3"/>
            <p:cNvSpPr/>
            <p:nvPr/>
          </p:nvSpPr>
          <p:spPr>
            <a:xfrm>
              <a:off x="2015109" y="4669282"/>
              <a:ext cx="359157" cy="347727"/>
            </a:xfrm>
            <a:custGeom>
              <a:avLst/>
              <a:gdLst/>
              <a:ahLst/>
              <a:cxnLst/>
              <a:rect l="0" t="0" r="0" b="0"/>
              <a:pathLst>
                <a:path w="359157" h="347727">
                  <a:moveTo>
                    <a:pt x="0" y="0"/>
                  </a:moveTo>
                  <a:lnTo>
                    <a:pt x="359156" y="0"/>
                  </a:lnTo>
                  <a:lnTo>
                    <a:pt x="359156" y="347726"/>
                  </a:lnTo>
                  <a:lnTo>
                    <a:pt x="0" y="347726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W" sz="2800"/>
            </a:p>
          </p:txBody>
        </p:sp>
        <p:sp>
          <p:nvSpPr>
            <p:cNvPr id="5" name="Freeform 4"/>
            <p:cNvSpPr/>
            <p:nvPr/>
          </p:nvSpPr>
          <p:spPr>
            <a:xfrm>
              <a:off x="2340610" y="4610989"/>
              <a:ext cx="924561" cy="396876"/>
            </a:xfrm>
            <a:custGeom>
              <a:avLst/>
              <a:gdLst/>
              <a:ahLst/>
              <a:cxnLst/>
              <a:rect l="0" t="0" r="0" b="0"/>
              <a:pathLst>
                <a:path w="924561" h="396876">
                  <a:moveTo>
                    <a:pt x="0" y="0"/>
                  </a:moveTo>
                  <a:lnTo>
                    <a:pt x="924560" y="0"/>
                  </a:lnTo>
                  <a:lnTo>
                    <a:pt x="924560" y="396875"/>
                  </a:lnTo>
                  <a:lnTo>
                    <a:pt x="0" y="396875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W" sz="280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460899" y="1404083"/>
              <a:ext cx="3492501" cy="48292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ZW" sz="2800" dirty="0">
                  <a:solidFill>
                    <a:srgbClr val="FF0000"/>
                  </a:solidFill>
                  <a:latin typeface="Times New Roman - 48"/>
                </a:rPr>
                <a:t>(c+</a:t>
              </a:r>
              <a:r>
                <a:rPr lang="el-GR" sz="2800" dirty="0">
                  <a:solidFill>
                    <a:srgbClr val="FF0000"/>
                  </a:solidFill>
                  <a:latin typeface="Times New Roman - 48"/>
                </a:rPr>
                <a:t>Δ</a:t>
              </a:r>
              <a:r>
                <a:rPr lang="en-ZW" sz="2800" dirty="0">
                  <a:solidFill>
                    <a:srgbClr val="FF0000"/>
                  </a:solidFill>
                  <a:latin typeface="Times New Roman - 48"/>
                </a:rPr>
                <a:t>x, f(c+</a:t>
              </a:r>
              <a:r>
                <a:rPr lang="el-GR" sz="2800" dirty="0">
                  <a:solidFill>
                    <a:srgbClr val="FF0000"/>
                  </a:solidFill>
                  <a:latin typeface="Times New Roman - 48"/>
                </a:rPr>
                <a:t>Δ</a:t>
              </a:r>
              <a:r>
                <a:rPr lang="en-ZW" sz="2800" dirty="0">
                  <a:solidFill>
                    <a:srgbClr val="FF0000"/>
                  </a:solidFill>
                  <a:latin typeface="Times New Roman - 48"/>
                </a:rPr>
                <a:t>x))</a:t>
              </a: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2733421" y="4983353"/>
              <a:ext cx="0" cy="145796"/>
            </a:xfrm>
            <a:prstGeom prst="line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161032" y="4994529"/>
              <a:ext cx="0" cy="157099"/>
            </a:xfrm>
            <a:prstGeom prst="line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1004951" y="3951478"/>
              <a:ext cx="246889" cy="213107"/>
            </a:xfrm>
            <a:custGeom>
              <a:avLst/>
              <a:gdLst/>
              <a:ahLst/>
              <a:cxnLst/>
              <a:rect l="0" t="0" r="0" b="0"/>
              <a:pathLst>
                <a:path w="246889" h="213107">
                  <a:moveTo>
                    <a:pt x="0" y="0"/>
                  </a:moveTo>
                  <a:lnTo>
                    <a:pt x="246888" y="0"/>
                  </a:lnTo>
                  <a:lnTo>
                    <a:pt x="246888" y="213106"/>
                  </a:lnTo>
                  <a:lnTo>
                    <a:pt x="0" y="213106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W" sz="2800"/>
            </a:p>
          </p:txBody>
        </p:sp>
        <p:sp>
          <p:nvSpPr>
            <p:cNvPr id="10" name="Freeform 9"/>
            <p:cNvSpPr/>
            <p:nvPr/>
          </p:nvSpPr>
          <p:spPr>
            <a:xfrm>
              <a:off x="1027430" y="2190496"/>
              <a:ext cx="246889" cy="213107"/>
            </a:xfrm>
            <a:custGeom>
              <a:avLst/>
              <a:gdLst/>
              <a:ahLst/>
              <a:cxnLst/>
              <a:rect l="0" t="0" r="0" b="0"/>
              <a:pathLst>
                <a:path w="246889" h="213107">
                  <a:moveTo>
                    <a:pt x="0" y="0"/>
                  </a:moveTo>
                  <a:lnTo>
                    <a:pt x="246888" y="0"/>
                  </a:lnTo>
                  <a:lnTo>
                    <a:pt x="246888" y="213106"/>
                  </a:lnTo>
                  <a:lnTo>
                    <a:pt x="0" y="213106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W" sz="2800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1016127" y="1338072"/>
              <a:ext cx="247016" cy="213107"/>
            </a:xfrm>
            <a:custGeom>
              <a:avLst/>
              <a:gdLst/>
              <a:ahLst/>
              <a:cxnLst/>
              <a:rect l="0" t="0" r="0" b="0"/>
              <a:pathLst>
                <a:path w="247016" h="213107">
                  <a:moveTo>
                    <a:pt x="0" y="0"/>
                  </a:moveTo>
                  <a:lnTo>
                    <a:pt x="247015" y="0"/>
                  </a:lnTo>
                  <a:lnTo>
                    <a:pt x="247015" y="213106"/>
                  </a:lnTo>
                  <a:lnTo>
                    <a:pt x="0" y="213106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W" sz="2800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679450" y="3099054"/>
              <a:ext cx="572390" cy="426213"/>
            </a:xfrm>
            <a:custGeom>
              <a:avLst/>
              <a:gdLst/>
              <a:ahLst/>
              <a:cxnLst/>
              <a:rect l="0" t="0" r="0" b="0"/>
              <a:pathLst>
                <a:path w="572390" h="426213">
                  <a:moveTo>
                    <a:pt x="0" y="0"/>
                  </a:moveTo>
                  <a:lnTo>
                    <a:pt x="572389" y="0"/>
                  </a:lnTo>
                  <a:lnTo>
                    <a:pt x="572389" y="426212"/>
                  </a:lnTo>
                  <a:lnTo>
                    <a:pt x="0" y="426212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W" sz="280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028700" y="3365500"/>
              <a:ext cx="1828799" cy="48292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ZW" sz="2800" dirty="0">
                  <a:solidFill>
                    <a:srgbClr val="FF0000"/>
                  </a:solidFill>
                  <a:latin typeface="Times New Roman - 48"/>
                </a:rPr>
                <a:t>(</a:t>
              </a:r>
              <a:r>
                <a:rPr lang="en-ZW" sz="2800" dirty="0" err="1">
                  <a:solidFill>
                    <a:srgbClr val="FF0000"/>
                  </a:solidFill>
                  <a:latin typeface="Times New Roman - 48"/>
                </a:rPr>
                <a:t>c,f</a:t>
              </a:r>
              <a:r>
                <a:rPr lang="en-ZW" sz="2800" dirty="0">
                  <a:solidFill>
                    <a:srgbClr val="FF0000"/>
                  </a:solidFill>
                  <a:latin typeface="Times New Roman - 48"/>
                </a:rPr>
                <a:t>(c))</a:t>
              </a:r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1263142" y="3323336"/>
              <a:ext cx="112268" cy="11303"/>
            </a:xfrm>
            <a:prstGeom prst="line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240663" y="1999869"/>
              <a:ext cx="112268" cy="11176"/>
            </a:xfrm>
            <a:prstGeom prst="line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Freeform 15"/>
            <p:cNvSpPr/>
            <p:nvPr/>
          </p:nvSpPr>
          <p:spPr>
            <a:xfrm>
              <a:off x="62103" y="1775587"/>
              <a:ext cx="1156082" cy="426213"/>
            </a:xfrm>
            <a:custGeom>
              <a:avLst/>
              <a:gdLst/>
              <a:ahLst/>
              <a:cxnLst/>
              <a:rect l="0" t="0" r="0" b="0"/>
              <a:pathLst>
                <a:path w="1156082" h="426213">
                  <a:moveTo>
                    <a:pt x="0" y="0"/>
                  </a:moveTo>
                  <a:lnTo>
                    <a:pt x="1156081" y="0"/>
                  </a:lnTo>
                  <a:lnTo>
                    <a:pt x="1156081" y="426212"/>
                  </a:lnTo>
                  <a:lnTo>
                    <a:pt x="0" y="426212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W" sz="2800"/>
            </a:p>
          </p:txBody>
        </p:sp>
        <p:sp>
          <p:nvSpPr>
            <p:cNvPr id="17" name="TextBox 16"/>
            <p:cNvSpPr txBox="1"/>
            <p:nvPr/>
          </p:nvSpPr>
          <p:spPr>
            <a:xfrm rot="5400000">
              <a:off x="2020405" y="4968863"/>
              <a:ext cx="965202" cy="683948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ZW" sz="2800" dirty="0">
                  <a:solidFill>
                    <a:srgbClr val="FF0000"/>
                  </a:solidFill>
                  <a:latin typeface="System - 32"/>
                </a:rPr>
                <a:t>}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943099" y="5359400"/>
              <a:ext cx="914400" cy="48292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l-GR" sz="2800" dirty="0">
                  <a:solidFill>
                    <a:srgbClr val="FF0000"/>
                  </a:solidFill>
                  <a:latin typeface="Arial - 32"/>
                </a:rPr>
                <a:t>Δ</a:t>
              </a:r>
              <a:r>
                <a:rPr lang="en-ZW" sz="2800" dirty="0">
                  <a:solidFill>
                    <a:srgbClr val="FF0000"/>
                  </a:solidFill>
                  <a:latin typeface="Times New Roman - 32"/>
                </a:rPr>
                <a:t>x</a:t>
              </a:r>
            </a:p>
          </p:txBody>
        </p:sp>
        <p:cxnSp>
          <p:nvCxnSpPr>
            <p:cNvPr id="19" name="Straight Connector 18"/>
            <p:cNvCxnSpPr/>
            <p:nvPr/>
          </p:nvCxnSpPr>
          <p:spPr>
            <a:xfrm flipV="1">
              <a:off x="2161032" y="3300984"/>
              <a:ext cx="0" cy="1690116"/>
            </a:xfrm>
            <a:prstGeom prst="line">
              <a:avLst/>
            </a:prstGeom>
            <a:ln w="12700" cap="sq" cmpd="sng" algn="ctr">
              <a:solidFill>
                <a:srgbClr val="FF0000"/>
              </a:solidFill>
              <a:prstDash val="dot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1296797" y="3300984"/>
              <a:ext cx="864235" cy="0"/>
            </a:xfrm>
            <a:prstGeom prst="line">
              <a:avLst/>
            </a:prstGeom>
            <a:ln w="12700" cap="sq" cmpd="sng" algn="ctr">
              <a:solidFill>
                <a:srgbClr val="FF0000"/>
              </a:solidFill>
              <a:prstDash val="dot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2722245" y="1977390"/>
              <a:ext cx="0" cy="3001010"/>
            </a:xfrm>
            <a:prstGeom prst="line">
              <a:avLst/>
            </a:prstGeom>
            <a:ln w="12700" cap="sq" cmpd="sng" algn="ctr">
              <a:solidFill>
                <a:srgbClr val="FF0000"/>
              </a:solidFill>
              <a:prstDash val="dot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1274318" y="1977390"/>
              <a:ext cx="1436751" cy="0"/>
            </a:xfrm>
            <a:prstGeom prst="line">
              <a:avLst/>
            </a:prstGeom>
            <a:ln w="12700" cap="sq" cmpd="sng" algn="ctr">
              <a:solidFill>
                <a:srgbClr val="FF0000"/>
              </a:solidFill>
              <a:prstDash val="dot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24"/>
            <p:cNvGrpSpPr/>
            <p:nvPr/>
          </p:nvGrpSpPr>
          <p:grpSpPr>
            <a:xfrm>
              <a:off x="-324739" y="1714500"/>
              <a:ext cx="2966339" cy="1718633"/>
              <a:chOff x="-324739" y="1714500"/>
              <a:chExt cx="2966339" cy="1718633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330198" y="1714500"/>
                <a:ext cx="2311402" cy="171863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ZW" sz="11500" dirty="0">
                    <a:solidFill>
                      <a:srgbClr val="FF0000"/>
                    </a:solidFill>
                    <a:latin typeface="Times New Roman - 32"/>
                  </a:rPr>
                  <a:t>{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-324739" y="1763996"/>
                <a:ext cx="914400" cy="48292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l-GR" sz="2800" dirty="0">
                    <a:solidFill>
                      <a:srgbClr val="FF0000"/>
                    </a:solidFill>
                    <a:latin typeface="Lucida Sans Unicode - 32"/>
                  </a:rPr>
                  <a:t>Δ</a:t>
                </a:r>
                <a:r>
                  <a:rPr lang="en-ZW" sz="2800" dirty="0">
                    <a:solidFill>
                      <a:srgbClr val="FF0000"/>
                    </a:solidFill>
                    <a:latin typeface="Times New Roman - 32"/>
                  </a:rPr>
                  <a:t>y</a:t>
                </a:r>
              </a:p>
            </p:txBody>
          </p:sp>
        </p:grpSp>
        <p:sp>
          <p:nvSpPr>
            <p:cNvPr id="26" name="Oval 25"/>
            <p:cNvSpPr/>
            <p:nvPr/>
          </p:nvSpPr>
          <p:spPr>
            <a:xfrm>
              <a:off x="2120900" y="3263900"/>
              <a:ext cx="88900" cy="88900"/>
            </a:xfrm>
            <a:prstGeom prst="ellipse">
              <a:avLst/>
            </a:prstGeom>
            <a:solidFill>
              <a:srgbClr val="FF0000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W" sz="2800"/>
            </a:p>
          </p:txBody>
        </p:sp>
        <p:sp>
          <p:nvSpPr>
            <p:cNvPr id="27" name="Oval 26"/>
            <p:cNvSpPr/>
            <p:nvPr/>
          </p:nvSpPr>
          <p:spPr>
            <a:xfrm>
              <a:off x="2654300" y="1955800"/>
              <a:ext cx="88900" cy="88900"/>
            </a:xfrm>
            <a:prstGeom prst="ellipse">
              <a:avLst/>
            </a:prstGeom>
            <a:solidFill>
              <a:srgbClr val="FF0000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W" sz="2800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4391406" y="2436420"/>
            <a:ext cx="3400425" cy="946443"/>
          </a:xfrm>
          <a:prstGeom prst="rect">
            <a:avLst/>
          </a:prstGeom>
          <a:noFill/>
        </p:spPr>
        <p:txBody>
          <a:bodyPr vert="horz" lIns="83850" tIns="41925" rIns="83850" bIns="41925" rtlCol="0">
            <a:spAutoFit/>
          </a:bodyPr>
          <a:lstStyle/>
          <a:p>
            <a:r>
              <a:rPr lang="en-ZW" sz="2800" dirty="0">
                <a:solidFill>
                  <a:srgbClr val="000000"/>
                </a:solidFill>
                <a:latin typeface="Times New Roman - 32"/>
              </a:rPr>
              <a:t>That difference is </a:t>
            </a:r>
          </a:p>
          <a:p>
            <a:r>
              <a:rPr lang="en-ZW" sz="2800" dirty="0">
                <a:solidFill>
                  <a:srgbClr val="000000"/>
                </a:solidFill>
                <a:latin typeface="Times New Roman - 32"/>
              </a:rPr>
              <a:t>close to f '(c)</a:t>
            </a:r>
            <a:r>
              <a:rPr lang="el-GR" sz="2800" dirty="0">
                <a:solidFill>
                  <a:srgbClr val="000000"/>
                </a:solidFill>
                <a:latin typeface="Times New Roman - 32"/>
              </a:rPr>
              <a:t>Δ</a:t>
            </a:r>
            <a:r>
              <a:rPr lang="en-ZW" sz="2800" dirty="0">
                <a:solidFill>
                  <a:srgbClr val="000000"/>
                </a:solidFill>
                <a:latin typeface="Times New Roman - 32"/>
              </a:rPr>
              <a:t>x</a:t>
            </a:r>
            <a:r>
              <a:rPr lang="en-ZW" sz="2800" dirty="0" smtClean="0">
                <a:solidFill>
                  <a:srgbClr val="000000"/>
                </a:solidFill>
                <a:latin typeface="Times New Roman - 32"/>
              </a:rPr>
              <a:t>.</a:t>
            </a:r>
            <a:endParaRPr lang="en-ZW" sz="2800" dirty="0">
              <a:solidFill>
                <a:srgbClr val="000000"/>
              </a:solidFill>
              <a:latin typeface="Times New Roman - 32"/>
            </a:endParaRPr>
          </a:p>
        </p:txBody>
      </p:sp>
      <p:sp>
        <p:nvSpPr>
          <p:cNvPr id="35" name="Up Arrow 34"/>
          <p:cNvSpPr/>
          <p:nvPr/>
        </p:nvSpPr>
        <p:spPr>
          <a:xfrm>
            <a:off x="5589899" y="1472296"/>
            <a:ext cx="1003438" cy="964124"/>
          </a:xfrm>
          <a:prstGeom prst="up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sp>
        <p:nvSpPr>
          <p:cNvPr id="36" name="Rectangle 35"/>
          <p:cNvSpPr/>
          <p:nvPr/>
        </p:nvSpPr>
        <p:spPr>
          <a:xfrm>
            <a:off x="3766682" y="4013538"/>
            <a:ext cx="38862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Times New Roman - 32"/>
              </a:rPr>
              <a:t>Δx</a:t>
            </a:r>
            <a:r>
              <a:rPr lang="en-US" sz="2800" dirty="0">
                <a:solidFill>
                  <a:srgbClr val="000000"/>
                </a:solidFill>
                <a:latin typeface="Times New Roman - 32"/>
              </a:rPr>
              <a:t> is often written dx.</a:t>
            </a:r>
          </a:p>
          <a:p>
            <a:pPr algn="ctr"/>
            <a:r>
              <a:rPr lang="en-ZW" sz="2800" i="1" dirty="0">
                <a:solidFill>
                  <a:srgbClr val="000000"/>
                </a:solidFill>
                <a:latin typeface="Times New Roman - 32"/>
              </a:rPr>
              <a:t>dx is called the differential of x</a:t>
            </a:r>
            <a:r>
              <a:rPr lang="en-ZW" sz="2800" i="1" dirty="0" smtClean="0">
                <a:solidFill>
                  <a:srgbClr val="000000"/>
                </a:solidFill>
                <a:latin typeface="Times New Roman - 32"/>
              </a:rPr>
              <a:t>.</a:t>
            </a:r>
            <a:endParaRPr lang="en-ZW" sz="2800" i="1" dirty="0">
              <a:solidFill>
                <a:srgbClr val="000000"/>
              </a:solidFill>
              <a:latin typeface="Times New Roman - 32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983355" y="5972848"/>
            <a:ext cx="38862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Times New Roman - 32"/>
              </a:rPr>
              <a:t>Then f '(c)</a:t>
            </a:r>
            <a:r>
              <a:rPr lang="en-US" sz="2800" dirty="0" err="1">
                <a:solidFill>
                  <a:srgbClr val="000000"/>
                </a:solidFill>
                <a:latin typeface="Times New Roman - 32"/>
              </a:rPr>
              <a:t>Δx</a:t>
            </a:r>
            <a:r>
              <a:rPr lang="en-US" sz="2800" dirty="0">
                <a:solidFill>
                  <a:srgbClr val="000000"/>
                </a:solidFill>
                <a:latin typeface="Times New Roman - 32"/>
              </a:rPr>
              <a:t> can be</a:t>
            </a:r>
          </a:p>
          <a:p>
            <a:r>
              <a:rPr lang="en-US" sz="2800" dirty="0">
                <a:solidFill>
                  <a:srgbClr val="000000"/>
                </a:solidFill>
                <a:latin typeface="Times New Roman - 32"/>
              </a:rPr>
              <a:t>written </a:t>
            </a:r>
            <a:r>
              <a:rPr lang="en-US" sz="2800" dirty="0">
                <a:solidFill>
                  <a:srgbClr val="7030A0"/>
                </a:solidFill>
                <a:latin typeface="Times New Roman - 32"/>
              </a:rPr>
              <a:t>f '(c)dx </a:t>
            </a:r>
            <a:r>
              <a:rPr lang="en-US" sz="2800" dirty="0">
                <a:solidFill>
                  <a:srgbClr val="000000"/>
                </a:solidFill>
                <a:latin typeface="Times New Roman - 32"/>
              </a:rPr>
              <a:t>and is called </a:t>
            </a:r>
            <a:r>
              <a:rPr lang="en-US" sz="2800" dirty="0">
                <a:solidFill>
                  <a:srgbClr val="7030A0"/>
                </a:solidFill>
                <a:latin typeface="Times New Roman - 32"/>
              </a:rPr>
              <a:t>the differential </a:t>
            </a:r>
          </a:p>
          <a:p>
            <a:r>
              <a:rPr lang="en-ZW" sz="2800" dirty="0">
                <a:solidFill>
                  <a:srgbClr val="7030A0"/>
                </a:solidFill>
                <a:latin typeface="Times New Roman - 32"/>
              </a:rPr>
              <a:t>of y. </a:t>
            </a:r>
          </a:p>
        </p:txBody>
      </p:sp>
    </p:spTree>
    <p:extLst>
      <p:ext uri="{BB962C8B-B14F-4D97-AF65-F5344CB8AC3E}">
        <p14:creationId xmlns:p14="http://schemas.microsoft.com/office/powerpoint/2010/main" val="1537396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5" grpId="0" animBg="1"/>
      <p:bldP spid="36" grpId="0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888" y="206397"/>
            <a:ext cx="7148512" cy="2054439"/>
          </a:xfrm>
          <a:prstGeom prst="rect">
            <a:avLst/>
          </a:prstGeom>
          <a:noFill/>
        </p:spPr>
        <p:txBody>
          <a:bodyPr vert="horz" wrap="square" lIns="83850" tIns="41925" rIns="83850" bIns="41925" rtlCol="0">
            <a:spAutoFit/>
          </a:bodyPr>
          <a:lstStyle/>
          <a:p>
            <a:r>
              <a:rPr lang="en-US" sz="3200" dirty="0" err="1">
                <a:solidFill>
                  <a:srgbClr val="000000"/>
                </a:solidFill>
                <a:latin typeface="Times New Roman - 32"/>
              </a:rPr>
              <a:t>Defn</a:t>
            </a:r>
            <a:r>
              <a:rPr lang="en-US" sz="3200" dirty="0">
                <a:solidFill>
                  <a:srgbClr val="000000"/>
                </a:solidFill>
                <a:latin typeface="Times New Roman - 32"/>
              </a:rPr>
              <a:t>. Let y=f(x) be differentiable, then </a:t>
            </a:r>
          </a:p>
          <a:p>
            <a:r>
              <a:rPr lang="en-ZW" sz="3200" dirty="0">
                <a:solidFill>
                  <a:srgbClr val="000000"/>
                </a:solidFill>
                <a:latin typeface="Times New Roman - 32"/>
              </a:rPr>
              <a:t>the </a:t>
            </a:r>
            <a:r>
              <a:rPr lang="en-ZW" sz="3200" u="sng" dirty="0">
                <a:solidFill>
                  <a:srgbClr val="000000"/>
                </a:solidFill>
                <a:latin typeface="Times New Roman - 32"/>
              </a:rPr>
              <a:t>differential of x</a:t>
            </a:r>
            <a:r>
              <a:rPr lang="en-ZW" sz="3200" dirty="0">
                <a:solidFill>
                  <a:srgbClr val="000000"/>
                </a:solidFill>
                <a:latin typeface="Times New Roman - 32"/>
              </a:rPr>
              <a:t>, written dx, is any </a:t>
            </a:r>
          </a:p>
          <a:p>
            <a:r>
              <a:rPr lang="en-ZW" sz="3200" dirty="0">
                <a:solidFill>
                  <a:srgbClr val="000000"/>
                </a:solidFill>
                <a:latin typeface="Times New Roman - 32"/>
              </a:rPr>
              <a:t>non-zero number and the </a:t>
            </a:r>
            <a:r>
              <a:rPr lang="en-ZW" sz="3200" u="sng" dirty="0">
                <a:solidFill>
                  <a:srgbClr val="000000"/>
                </a:solidFill>
                <a:latin typeface="Times New Roman - 32"/>
              </a:rPr>
              <a:t>differential of y</a:t>
            </a:r>
            <a:r>
              <a:rPr lang="en-ZW" sz="3200" dirty="0">
                <a:solidFill>
                  <a:srgbClr val="000000"/>
                </a:solidFill>
                <a:latin typeface="Times New Roman - 32"/>
              </a:rPr>
              <a:t>, </a:t>
            </a:r>
            <a:r>
              <a:rPr lang="en-US" sz="3200" dirty="0">
                <a:solidFill>
                  <a:srgbClr val="000000"/>
                </a:solidFill>
                <a:latin typeface="Times New Roman - 32"/>
              </a:rPr>
              <a:t>written </a:t>
            </a:r>
            <a:r>
              <a:rPr lang="en-US" sz="3200" dirty="0" err="1">
                <a:solidFill>
                  <a:srgbClr val="000000"/>
                </a:solidFill>
                <a:latin typeface="Times New Roman - 32"/>
              </a:rPr>
              <a:t>dy</a:t>
            </a:r>
            <a:r>
              <a:rPr lang="en-US" sz="3200" dirty="0">
                <a:solidFill>
                  <a:srgbClr val="000000"/>
                </a:solidFill>
                <a:latin typeface="Times New Roman - 32"/>
              </a:rPr>
              <a:t>, is </a:t>
            </a:r>
            <a:r>
              <a:rPr lang="en-US" sz="3200" dirty="0" err="1">
                <a:solidFill>
                  <a:srgbClr val="000000"/>
                </a:solidFill>
                <a:latin typeface="Times New Roman - 32"/>
              </a:rPr>
              <a:t>dy</a:t>
            </a:r>
            <a:r>
              <a:rPr lang="en-US" sz="3200" dirty="0">
                <a:solidFill>
                  <a:srgbClr val="000000"/>
                </a:solidFill>
                <a:latin typeface="Times New Roman - 32"/>
              </a:rPr>
              <a:t>=f '(x)dx. </a:t>
            </a:r>
            <a:endParaRPr lang="en-ZW" sz="3200" dirty="0">
              <a:solidFill>
                <a:srgbClr val="000000"/>
              </a:solidFill>
              <a:latin typeface="Times New Roman - 3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5467" y="3580023"/>
            <a:ext cx="5503354" cy="1069554"/>
          </a:xfrm>
          <a:prstGeom prst="rect">
            <a:avLst/>
          </a:prstGeom>
          <a:noFill/>
        </p:spPr>
        <p:txBody>
          <a:bodyPr vert="horz" wrap="square" lIns="83850" tIns="41925" rIns="83850" bIns="41925" rtlCol="0">
            <a:spAutoFit/>
          </a:bodyPr>
          <a:lstStyle/>
          <a:p>
            <a:r>
              <a:rPr lang="en-ZW" sz="3200" dirty="0">
                <a:solidFill>
                  <a:srgbClr val="FF0000"/>
                </a:solidFill>
                <a:latin typeface="Times New Roman - 32"/>
              </a:rPr>
              <a:t>Note: 	</a:t>
            </a:r>
            <a:r>
              <a:rPr lang="en-ZW" sz="3200" dirty="0" err="1">
                <a:solidFill>
                  <a:srgbClr val="FF0000"/>
                </a:solidFill>
                <a:latin typeface="Times New Roman - 32"/>
              </a:rPr>
              <a:t>dy</a:t>
            </a:r>
            <a:r>
              <a:rPr lang="en-ZW" sz="3200" dirty="0">
                <a:solidFill>
                  <a:srgbClr val="FF0000"/>
                </a:solidFill>
                <a:latin typeface="Times New Roman - 32"/>
              </a:rPr>
              <a:t> ≈ </a:t>
            </a:r>
            <a:r>
              <a:rPr lang="el-GR" sz="3200" dirty="0">
                <a:solidFill>
                  <a:srgbClr val="FF0000"/>
                </a:solidFill>
                <a:latin typeface="Lucida Sans Unicode - 32"/>
              </a:rPr>
              <a:t>Δ</a:t>
            </a:r>
            <a:r>
              <a:rPr lang="en-ZW" sz="3200" dirty="0">
                <a:solidFill>
                  <a:srgbClr val="FF0000"/>
                </a:solidFill>
                <a:latin typeface="Times New Roman - 32"/>
              </a:rPr>
              <a:t>y</a:t>
            </a:r>
          </a:p>
          <a:p>
            <a:r>
              <a:rPr lang="en-ZW" sz="3200" dirty="0">
                <a:solidFill>
                  <a:srgbClr val="FF0000"/>
                </a:solidFill>
                <a:latin typeface="Times New Roman - 32"/>
              </a:rPr>
              <a:t>		dx = </a:t>
            </a:r>
            <a:r>
              <a:rPr lang="el-GR" sz="3200" dirty="0">
                <a:solidFill>
                  <a:srgbClr val="FF0000"/>
                </a:solidFill>
                <a:latin typeface="Lucida Sans Unicode - 32"/>
              </a:rPr>
              <a:t>Δ</a:t>
            </a:r>
            <a:r>
              <a:rPr lang="en-ZW" sz="3200" dirty="0">
                <a:solidFill>
                  <a:srgbClr val="FF0000"/>
                </a:solidFill>
                <a:latin typeface="Times New Roman - 32"/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1326948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724" y="110080"/>
            <a:ext cx="5032629" cy="761777"/>
          </a:xfrm>
          <a:prstGeom prst="rect">
            <a:avLst/>
          </a:prstGeom>
          <a:noFill/>
        </p:spPr>
        <p:txBody>
          <a:bodyPr vert="horz" lIns="83850" tIns="41925" rIns="83850" bIns="41925" rtlCol="0">
            <a:spAutoFit/>
          </a:bodyPr>
          <a:lstStyle/>
          <a:p>
            <a:r>
              <a:rPr lang="en-ZW" sz="2200" b="1">
                <a:solidFill>
                  <a:srgbClr val="000000"/>
                </a:solidFill>
                <a:latin typeface="Times New Roman - 32"/>
              </a:rPr>
              <a:t>Compare </a:t>
            </a:r>
            <a:r>
              <a:rPr lang="el-GR" sz="2200" b="1">
                <a:solidFill>
                  <a:srgbClr val="000000"/>
                </a:solidFill>
                <a:latin typeface="Lucida Sans Unicode - 32"/>
              </a:rPr>
              <a:t>Δ</a:t>
            </a:r>
            <a:r>
              <a:rPr lang="en-US" sz="2200" b="1">
                <a:solidFill>
                  <a:srgbClr val="000000"/>
                </a:solidFill>
                <a:latin typeface="Times New Roman - 32"/>
              </a:rPr>
              <a:t>y to dy for the function </a:t>
            </a:r>
          </a:p>
          <a:p>
            <a:r>
              <a:rPr lang="en-US" sz="2200" b="1">
                <a:solidFill>
                  <a:srgbClr val="000000"/>
                </a:solidFill>
                <a:latin typeface="Times New Roman - 32"/>
              </a:rPr>
              <a:t>when x=1 and dx=.01.</a:t>
            </a:r>
            <a:endParaRPr lang="en-ZW" sz="2200" b="1">
              <a:solidFill>
                <a:srgbClr val="000000"/>
              </a:solidFill>
              <a:latin typeface="Times New Roman - 32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612" y="206397"/>
            <a:ext cx="814742" cy="51860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Picture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347" y="1293420"/>
            <a:ext cx="1692491" cy="68012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Box 4"/>
          <p:cNvSpPr txBox="1"/>
          <p:nvPr/>
        </p:nvSpPr>
        <p:spPr>
          <a:xfrm>
            <a:off x="3954208" y="1210862"/>
            <a:ext cx="2675192" cy="515556"/>
          </a:xfrm>
          <a:prstGeom prst="rect">
            <a:avLst/>
          </a:prstGeom>
          <a:noFill/>
        </p:spPr>
        <p:txBody>
          <a:bodyPr vert="horz" wrap="square" lIns="83850" tIns="41925" rIns="83850" bIns="41925" rtlCol="0">
            <a:spAutoFit/>
          </a:bodyPr>
          <a:lstStyle/>
          <a:p>
            <a:r>
              <a:rPr lang="el-GR" sz="2800" b="1" dirty="0">
                <a:solidFill>
                  <a:srgbClr val="000000"/>
                </a:solidFill>
                <a:latin typeface="Lucida Sans Unicode - 32"/>
              </a:rPr>
              <a:t>Δ</a:t>
            </a:r>
            <a:r>
              <a:rPr lang="en-ZW" sz="2800" dirty="0">
                <a:solidFill>
                  <a:srgbClr val="000000"/>
                </a:solidFill>
                <a:latin typeface="Times New Roman - 32"/>
              </a:rPr>
              <a:t>y=f(c+</a:t>
            </a:r>
            <a:r>
              <a:rPr lang="el-GR" sz="2800" b="1" dirty="0">
                <a:solidFill>
                  <a:srgbClr val="000000"/>
                </a:solidFill>
                <a:latin typeface="Lucida Sans Unicode - 32"/>
              </a:rPr>
              <a:t>Δ</a:t>
            </a:r>
            <a:r>
              <a:rPr lang="en-ZW" sz="2800" dirty="0">
                <a:solidFill>
                  <a:srgbClr val="000000"/>
                </a:solidFill>
                <a:latin typeface="Times New Roman - 32"/>
              </a:rPr>
              <a:t>x)-f(c)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3837623" y="1293420"/>
            <a:ext cx="0" cy="4499448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52603" y="6246942"/>
            <a:ext cx="2953512" cy="423223"/>
          </a:xfrm>
          <a:prstGeom prst="rect">
            <a:avLst/>
          </a:prstGeom>
          <a:noFill/>
        </p:spPr>
        <p:txBody>
          <a:bodyPr vert="horz" lIns="83850" tIns="41925" rIns="83850" bIns="41925" rtlCol="0">
            <a:spAutoFit/>
          </a:bodyPr>
          <a:lstStyle/>
          <a:p>
            <a:r>
              <a:rPr lang="en-ZW" sz="2200" dirty="0">
                <a:solidFill>
                  <a:srgbClr val="000000"/>
                </a:solidFill>
                <a:latin typeface="Times New Roman - 32"/>
              </a:rPr>
              <a:t>What is the % error?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47493" y="2329190"/>
            <a:ext cx="15640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/>
              <a:t>d</a:t>
            </a:r>
            <a:r>
              <a:rPr lang="en-US" sz="3200" dirty="0" err="1" smtClean="0"/>
              <a:t>y</a:t>
            </a:r>
            <a:r>
              <a:rPr lang="en-US" sz="3200" dirty="0" smtClean="0"/>
              <a:t>=2xdx</a:t>
            </a:r>
            <a:endParaRPr lang="en-ZW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816820" y="3250756"/>
            <a:ext cx="24384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dy</a:t>
            </a:r>
            <a:r>
              <a:rPr lang="en-US" sz="3200" dirty="0" smtClean="0"/>
              <a:t>=2(1)(0.01)</a:t>
            </a:r>
            <a:endParaRPr lang="en-ZW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840748" y="4191000"/>
            <a:ext cx="15215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dy</a:t>
            </a:r>
            <a:r>
              <a:rPr lang="en-US" sz="3200" dirty="0" smtClean="0"/>
              <a:t>=0.02</a:t>
            </a:r>
            <a:endParaRPr lang="en-ZW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3966387" y="2398409"/>
            <a:ext cx="2675192" cy="515556"/>
          </a:xfrm>
          <a:prstGeom prst="rect">
            <a:avLst/>
          </a:prstGeom>
          <a:noFill/>
        </p:spPr>
        <p:txBody>
          <a:bodyPr vert="horz" wrap="square" lIns="83850" tIns="41925" rIns="83850" bIns="41925" rtlCol="0">
            <a:spAutoFit/>
          </a:bodyPr>
          <a:lstStyle/>
          <a:p>
            <a:r>
              <a:rPr lang="el-GR" sz="2800" b="1" dirty="0">
                <a:solidFill>
                  <a:srgbClr val="000000"/>
                </a:solidFill>
                <a:latin typeface="Lucida Sans Unicode - 32"/>
              </a:rPr>
              <a:t>Δ</a:t>
            </a:r>
            <a:r>
              <a:rPr lang="en-ZW" sz="2800" dirty="0" smtClean="0">
                <a:solidFill>
                  <a:srgbClr val="000000"/>
                </a:solidFill>
                <a:latin typeface="Times New Roman - 32"/>
              </a:rPr>
              <a:t>y=f(1.01)-f(1)</a:t>
            </a:r>
            <a:endParaRPr lang="en-ZW" sz="2800" dirty="0">
              <a:solidFill>
                <a:srgbClr val="000000"/>
              </a:solidFill>
              <a:latin typeface="Times New Roman - 3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62252" y="3319975"/>
            <a:ext cx="2675192" cy="515556"/>
          </a:xfrm>
          <a:prstGeom prst="rect">
            <a:avLst/>
          </a:prstGeom>
          <a:noFill/>
        </p:spPr>
        <p:txBody>
          <a:bodyPr vert="horz" wrap="square" lIns="83850" tIns="41925" rIns="83850" bIns="41925" rtlCol="0">
            <a:spAutoFit/>
          </a:bodyPr>
          <a:lstStyle/>
          <a:p>
            <a:r>
              <a:rPr lang="el-GR" sz="2800" b="1" dirty="0">
                <a:solidFill>
                  <a:srgbClr val="000000"/>
                </a:solidFill>
                <a:latin typeface="Lucida Sans Unicode - 32"/>
              </a:rPr>
              <a:t>Δ</a:t>
            </a:r>
            <a:r>
              <a:rPr lang="en-ZW" sz="2800" dirty="0" smtClean="0">
                <a:solidFill>
                  <a:srgbClr val="000000"/>
                </a:solidFill>
                <a:latin typeface="Times New Roman - 32"/>
              </a:rPr>
              <a:t>y= 1.0201-1</a:t>
            </a:r>
            <a:endParaRPr lang="en-ZW" sz="2800" dirty="0">
              <a:solidFill>
                <a:srgbClr val="000000"/>
              </a:solidFill>
              <a:latin typeface="Times New Roman - 3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62252" y="4274480"/>
            <a:ext cx="2675192" cy="515556"/>
          </a:xfrm>
          <a:prstGeom prst="rect">
            <a:avLst/>
          </a:prstGeom>
          <a:noFill/>
        </p:spPr>
        <p:txBody>
          <a:bodyPr vert="horz" wrap="square" lIns="83850" tIns="41925" rIns="83850" bIns="41925" rtlCol="0">
            <a:spAutoFit/>
          </a:bodyPr>
          <a:lstStyle/>
          <a:p>
            <a:r>
              <a:rPr lang="el-GR" sz="2800" b="1" dirty="0">
                <a:solidFill>
                  <a:srgbClr val="000000"/>
                </a:solidFill>
                <a:latin typeface="Lucida Sans Unicode - 32"/>
              </a:rPr>
              <a:t>Δ</a:t>
            </a:r>
            <a:r>
              <a:rPr lang="en-ZW" sz="2800" dirty="0" smtClean="0">
                <a:solidFill>
                  <a:srgbClr val="000000"/>
                </a:solidFill>
                <a:latin typeface="Times New Roman - 32"/>
              </a:rPr>
              <a:t>y= 0.0201</a:t>
            </a:r>
            <a:endParaRPr lang="en-ZW" sz="2800" dirty="0">
              <a:solidFill>
                <a:srgbClr val="000000"/>
              </a:solidFill>
              <a:latin typeface="Times New Roman - 3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43096" y="6706260"/>
            <a:ext cx="6864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2%</a:t>
            </a:r>
            <a:endParaRPr lang="en-ZW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4639063" y="6742355"/>
            <a:ext cx="12073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2.01%</a:t>
            </a:r>
            <a:endParaRPr lang="en-ZW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702796" y="5157966"/>
                <a:ext cx="2053126" cy="11114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/>
                            </a:rPr>
                            <m:t>𝑑𝑦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/>
                            </a:rPr>
                            <m:t>𝑦</m:t>
                          </m:r>
                        </m:den>
                      </m:f>
                      <m:r>
                        <a:rPr lang="en-US" sz="3200" b="0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/>
                            </a:rPr>
                            <m:t>0.02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/>
                            </a:rPr>
                            <m:t>1</m:t>
                          </m:r>
                        </m:den>
                      </m:f>
                    </m:oMath>
                  </m:oMathPara>
                </a14:m>
                <a:endParaRPr lang="en-ZW" sz="32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796" y="5157966"/>
                <a:ext cx="2053126" cy="111145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154253" y="5135484"/>
                <a:ext cx="2516395" cy="11016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i="1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US" sz="3200" b="0" i="1" smtClean="0">
                              <a:latin typeface="Cambria Math"/>
                            </a:rPr>
                            <m:t>𝑦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/>
                            </a:rPr>
                            <m:t>𝑦</m:t>
                          </m:r>
                        </m:den>
                      </m:f>
                      <m:r>
                        <a:rPr lang="en-US" sz="3200" b="0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/>
                            </a:rPr>
                            <m:t>0.0201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/>
                            </a:rPr>
                            <m:t>1</m:t>
                          </m:r>
                        </m:den>
                      </m:f>
                    </m:oMath>
                  </m:oMathPara>
                </a14:m>
                <a:endParaRPr lang="en-ZW" sz="32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4253" y="5135484"/>
                <a:ext cx="2516395" cy="110164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94849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578" y="165118"/>
            <a:ext cx="7267194" cy="1438886"/>
          </a:xfrm>
          <a:prstGeom prst="rect">
            <a:avLst/>
          </a:prstGeom>
          <a:noFill/>
        </p:spPr>
        <p:txBody>
          <a:bodyPr vert="horz" lIns="83850" tIns="41925" rIns="83850" bIns="41925" rtlCol="0">
            <a:spAutoFit/>
          </a:bodyPr>
          <a:lstStyle/>
          <a:p>
            <a:r>
              <a:rPr lang="en-US" sz="2200">
                <a:solidFill>
                  <a:srgbClr val="000000"/>
                </a:solidFill>
                <a:latin typeface="Times New Roman - 32"/>
              </a:rPr>
              <a:t>ex. The radius of a sphere is measured to be 0.7 inch.  The measurement could be off by as much as  ±0.01 inch.  Estimate the error in calculating the volume of the sphere.</a:t>
            </a:r>
            <a:endParaRPr lang="en-ZW" sz="2200">
              <a:solidFill>
                <a:srgbClr val="000000"/>
              </a:solidFill>
              <a:latin typeface="Times New Roman - 32"/>
            </a:endParaRPr>
          </a:p>
        </p:txBody>
      </p:sp>
    </p:spTree>
    <p:extLst>
      <p:ext uri="{BB962C8B-B14F-4D97-AF65-F5344CB8AC3E}">
        <p14:creationId xmlns:p14="http://schemas.microsoft.com/office/powerpoint/2010/main" val="160945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9147" y="110079"/>
            <a:ext cx="3164922" cy="437423"/>
            <a:chOff x="38100" y="101600"/>
            <a:chExt cx="4137152" cy="403733"/>
          </a:xfrm>
        </p:grpSpPr>
        <p:sp>
          <p:nvSpPr>
            <p:cNvPr id="2" name="TextBox 1"/>
            <p:cNvSpPr txBox="1"/>
            <p:nvPr/>
          </p:nvSpPr>
          <p:spPr>
            <a:xfrm>
              <a:off x="38100" y="101600"/>
              <a:ext cx="3200401" cy="39770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200" dirty="0" smtClean="0">
                  <a:solidFill>
                    <a:srgbClr val="000000"/>
                  </a:solidFill>
                  <a:latin typeface="Times New Roman - 32"/>
                </a:rPr>
                <a:t>Find </a:t>
              </a:r>
              <a:r>
                <a:rPr lang="en-US" sz="2200" dirty="0" err="1">
                  <a:solidFill>
                    <a:srgbClr val="000000"/>
                  </a:solidFill>
                  <a:latin typeface="Times New Roman - 32"/>
                </a:rPr>
                <a:t>dy</a:t>
              </a:r>
              <a:r>
                <a:rPr lang="en-US" sz="2200" dirty="0">
                  <a:solidFill>
                    <a:srgbClr val="000000"/>
                  </a:solidFill>
                  <a:latin typeface="Times New Roman - 32"/>
                </a:rPr>
                <a:t> if y=</a:t>
              </a:r>
              <a:endParaRPr lang="en-ZW" sz="2200" dirty="0">
                <a:solidFill>
                  <a:srgbClr val="000000"/>
                </a:solidFill>
                <a:latin typeface="Times New Roman - 32"/>
              </a:endParaRPr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35300" y="139700"/>
              <a:ext cx="1139952" cy="36563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" name="Group 6"/>
          <p:cNvGrpSpPr/>
          <p:nvPr/>
        </p:nvGrpSpPr>
        <p:grpSpPr>
          <a:xfrm>
            <a:off x="29147" y="4114177"/>
            <a:ext cx="3199508" cy="470997"/>
            <a:chOff x="38100" y="3797300"/>
            <a:chExt cx="4182364" cy="434721"/>
          </a:xfrm>
        </p:grpSpPr>
        <p:sp>
          <p:nvSpPr>
            <p:cNvPr id="5" name="TextBox 4"/>
            <p:cNvSpPr txBox="1"/>
            <p:nvPr/>
          </p:nvSpPr>
          <p:spPr>
            <a:xfrm>
              <a:off x="38100" y="3797300"/>
              <a:ext cx="3200400" cy="39770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200" dirty="0" smtClean="0">
                  <a:solidFill>
                    <a:srgbClr val="000000"/>
                  </a:solidFill>
                  <a:latin typeface="Times New Roman - 32"/>
                </a:rPr>
                <a:t>Find </a:t>
              </a:r>
              <a:r>
                <a:rPr lang="en-US" sz="2200" dirty="0" err="1">
                  <a:solidFill>
                    <a:srgbClr val="000000"/>
                  </a:solidFill>
                  <a:latin typeface="Times New Roman - 32"/>
                </a:rPr>
                <a:t>dy</a:t>
              </a:r>
              <a:r>
                <a:rPr lang="en-US" sz="2200" dirty="0">
                  <a:solidFill>
                    <a:srgbClr val="000000"/>
                  </a:solidFill>
                  <a:latin typeface="Times New Roman - 32"/>
                </a:rPr>
                <a:t> if y=</a:t>
              </a:r>
              <a:endParaRPr lang="en-ZW" sz="2200" dirty="0">
                <a:solidFill>
                  <a:srgbClr val="000000"/>
                </a:solidFill>
                <a:latin typeface="Times New Roman - 32"/>
              </a:endParaRPr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22600" y="3797300"/>
              <a:ext cx="1197864" cy="43472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201495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605148" y="2559320"/>
            <a:ext cx="2671763" cy="1572948"/>
            <a:chOff x="6019800" y="2362200"/>
            <a:chExt cx="3492501" cy="1451800"/>
          </a:xfrm>
        </p:grpSpPr>
        <p:grpSp>
          <p:nvGrpSpPr>
            <p:cNvPr id="4" name="Group 3"/>
            <p:cNvGrpSpPr/>
            <p:nvPr/>
          </p:nvGrpSpPr>
          <p:grpSpPr>
            <a:xfrm>
              <a:off x="6375400" y="2362200"/>
              <a:ext cx="3136901" cy="1041401"/>
              <a:chOff x="6375400" y="2362200"/>
              <a:chExt cx="3136901" cy="1041401"/>
            </a:xfrm>
          </p:grpSpPr>
          <p:sp>
            <p:nvSpPr>
              <p:cNvPr id="2" name="Freeform 1"/>
              <p:cNvSpPr/>
              <p:nvPr/>
            </p:nvSpPr>
            <p:spPr>
              <a:xfrm>
                <a:off x="6375400" y="2362200"/>
                <a:ext cx="3136901" cy="1041401"/>
              </a:xfrm>
              <a:custGeom>
                <a:avLst/>
                <a:gdLst/>
                <a:ahLst/>
                <a:cxnLst/>
                <a:rect l="0" t="0" r="0" b="0"/>
                <a:pathLst>
                  <a:path w="3136901" h="1041401">
                    <a:moveTo>
                      <a:pt x="0" y="0"/>
                    </a:moveTo>
                    <a:lnTo>
                      <a:pt x="3136900" y="1041400"/>
                    </a:lnTo>
                    <a:lnTo>
                      <a:pt x="0" y="104140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cxnSp>
            <p:nvCxnSpPr>
              <p:cNvPr id="3" name="Straight Connector 2"/>
              <p:cNvCxnSpPr/>
              <p:nvPr/>
            </p:nvCxnSpPr>
            <p:spPr>
              <a:xfrm>
                <a:off x="7556500" y="2743200"/>
                <a:ext cx="0" cy="63500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" name="TextBox 4"/>
            <p:cNvSpPr txBox="1"/>
            <p:nvPr/>
          </p:nvSpPr>
          <p:spPr>
            <a:xfrm>
              <a:off x="7188200" y="2870200"/>
              <a:ext cx="736600" cy="39770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2200">
                  <a:solidFill>
                    <a:srgbClr val="000000"/>
                  </a:solidFill>
                  <a:latin typeface="Times New Roman - 32"/>
                </a:rPr>
                <a:t>6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629400" y="3416300"/>
              <a:ext cx="939800" cy="39770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2200">
                  <a:solidFill>
                    <a:srgbClr val="000000"/>
                  </a:solidFill>
                  <a:latin typeface="Times New Roman - 32"/>
                </a:rPr>
                <a:t>20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988300" y="3403600"/>
              <a:ext cx="939800" cy="39770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2200">
                  <a:solidFill>
                    <a:srgbClr val="000000"/>
                  </a:solidFill>
                  <a:latin typeface="Times New Roman - 32"/>
                </a:rPr>
                <a:t>15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019800" y="2667000"/>
              <a:ext cx="711200" cy="39770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2200">
                  <a:solidFill>
                    <a:srgbClr val="000000"/>
                  </a:solidFill>
                  <a:latin typeface="Times New Roman - 32"/>
                </a:rPr>
                <a:t>?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06871" y="220156"/>
            <a:ext cx="7306056" cy="1777440"/>
          </a:xfrm>
          <a:prstGeom prst="rect">
            <a:avLst/>
          </a:prstGeom>
          <a:noFill/>
        </p:spPr>
        <p:txBody>
          <a:bodyPr vert="horz" lIns="83850" tIns="41925" rIns="83850" bIns="41925" rtlCol="0">
            <a:spAutoFit/>
          </a:bodyPr>
          <a:lstStyle/>
          <a:p>
            <a:r>
              <a:rPr lang="en-US" sz="2200">
                <a:solidFill>
                  <a:srgbClr val="000000"/>
                </a:solidFill>
                <a:latin typeface="Times New Roman - 32"/>
              </a:rPr>
              <a:t>ex. To find the height of a lamppost, we stand a 6' pole 20' from the lamppost's base &amp; measure the pole's shadow to be 15' long. If we believe our measurement could be off by as much as 1", what is our estimate of the lamppost's height? </a:t>
            </a:r>
            <a:endParaRPr lang="en-ZW" sz="2200">
              <a:solidFill>
                <a:srgbClr val="000000"/>
              </a:solidFill>
              <a:latin typeface="Times New Roman - 32"/>
            </a:endParaRPr>
          </a:p>
        </p:txBody>
      </p:sp>
    </p:spTree>
    <p:extLst>
      <p:ext uri="{BB962C8B-B14F-4D97-AF65-F5344CB8AC3E}">
        <p14:creationId xmlns:p14="http://schemas.microsoft.com/office/powerpoint/2010/main" val="155258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342</Words>
  <Application>Microsoft Office PowerPoint</Application>
  <PresentationFormat>Custom</PresentationFormat>
  <Paragraphs>57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Arial</vt:lpstr>
      <vt:lpstr>Cambria Math</vt:lpstr>
      <vt:lpstr>Times New Roman - 37</vt:lpstr>
      <vt:lpstr>Lucida Sans Unicode - 32</vt:lpstr>
      <vt:lpstr>Arial - 32</vt:lpstr>
      <vt:lpstr>Times New Roman - 32</vt:lpstr>
      <vt:lpstr>System - 32</vt:lpstr>
      <vt:lpstr>Times New Roman - 48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Acer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Sheila</dc:creator>
  <cp:lastModifiedBy>Raja, Sheila</cp:lastModifiedBy>
  <cp:revision>11</cp:revision>
  <cp:lastPrinted>2012-01-11T16:59:29Z</cp:lastPrinted>
  <dcterms:created xsi:type="dcterms:W3CDTF">2012-01-06T02:43:34Z</dcterms:created>
  <dcterms:modified xsi:type="dcterms:W3CDTF">2012-01-11T18:12:18Z</dcterms:modified>
</cp:coreProperties>
</file>